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5"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97"/>
    <p:restoredTop sz="94643"/>
  </p:normalViewPr>
  <p:slideViewPr>
    <p:cSldViewPr snapToGrid="0" snapToObjects="1">
      <p:cViewPr varScale="1">
        <p:scale>
          <a:sx n="114" d="100"/>
          <a:sy n="114" d="100"/>
        </p:scale>
        <p:origin x="184"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7117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0:35] Good afternoon everyone. My name is Yahya Emir. Let me start with something that surprised even me. Last month I published a working website on the internet. I wrote almost none of its code myself. An AI assistant helped me at every step. Today I will show you what these tools do well, and where they still fail.</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0:10] Thank you very much for listening. I am happy to take your questions.</a:t>
            </a:r>
          </a:p>
          <a:p>
            <a:r>
              <a:t>Pocket answers:</a:t>
            </a:r>
          </a:p>
          <a:p>
            <a:r>
              <a:t>1. Which tools did you use? General assistants such as ChatGPT, and coding assistants built into editors. I kept tool names out of the talk to keep it simple.</a:t>
            </a:r>
          </a:p>
          <a:p>
            <a:r>
              <a:t>2. Will AI replace programmers? The evidence today says it changes the job more than it removes it. Someone still has to check the work, give direction, and take responsibility.</a:t>
            </a:r>
          </a:p>
          <a:p>
            <a:r>
              <a:t>3. Why were the experts slower? They knew their projects very well, so reviewing AI suggestions cost more time than writing the code themselves. Beginners usually gain more.</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0:20] My talk has two main points. First, AI assistants now help at every step of building software. Second, they still make hidden mistakes, so every answer needs human checking. Let us begin with a simple picture of how software is made.</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0:30] Many people think building software means typing code all day. In reality there are four everyday steps. You write the instructions. You organize your changes so nothing gets lost. You publish the program on the internet. And you repair the mistakes that appear. According to Stack Overflow's 2025 survey of developers, 84 percent use or plan to use AI tools in their work.</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0:55] So what do these assistants actually do well? At the writing step, they draft routine code in seconds. At the organizing step, they explain what changed and keep the history clean. At the publishing step, they give clear guidance, so a beginner does not get stuck. And at the repair step, they find and fix many bugs. In my own project, one assistant helped me with all four steps. That was impossible only a few years ago.</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1:15] Let me show you how fast the repair skill improved. Researchers built a standard test from real bugs taken from real software projects. This chart shows the share of those bugs that AI systems could fix on their own. In 2023, only 4.4 percent. One year later, 71.7 percent. And by 2025, more than 77 percent. According to Stanford University's AI Index reports, that level is close to human performance on this test, and it is still climbing this year. In short, this skill went from almost useless to almost human level in two years.</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0:55] But there is another side. The same survey found a serious trust problem. The top frustration, named by 66 percent of developers, is that AI answers are almost right. Almost right is dangerous, because the mistake is hidden inside an answer that looks correct. And here is the surprising part. More developers distrust AI accuracy, 46 percent, than trust it, 33 percent. So the people who use these tools every day are also the people who check every suggestion.</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1:15] In 2025, a research group called METR ran a careful experiment. Sixteen experienced developers worked on 246 real tasks from their own projects. For each task, the rules decided randomly if AI was allowed. Look at the chart. Before the study, the developers expected AI to make them 24 percent faster. After the study, they believed it had made them 20 percent faster. The measured result was the opposite. They were 19 percent slower with AI. One study is not the final word, and beginners often gain more than experts. But the lesson is clear. Feeling faster is not proof of being faster. One more update. METR repeated this experiment in early 2026 with newer tools. The slowdown became smaller, but people still felt faster than the measurement showed. The lesson did not change.</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0:50] Let me summarize. AI assistants now help at all four steps of building software, and the repair skill improved the most, from 4.4 percent in 2023 to close to human performance by 2025. At the same time, their answers are often almost right, which hides mistakes, and the speed experiment showed that feeling faster is not proof of being faster. So every answer still needs a human check. Here is the thought I want to leave you with. AI can help build the whole product. It still needs a person who understands what they are building.</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Keep this slide on the screen during the question part.</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6/12/26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Rectangle 1"/>
          <p:cNvSpPr/>
          <p:nvPr/>
        </p:nvSpPr>
        <p:spPr>
          <a:xfrm>
            <a:off x="0" y="0"/>
            <a:ext cx="274320" cy="6858000"/>
          </a:xfrm>
          <a:prstGeom prst="rect">
            <a:avLst/>
          </a:prstGeom>
          <a:solidFill>
            <a:srgbClr val="0E27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1005840" y="2011680"/>
            <a:ext cx="10241280" cy="1280160"/>
          </a:xfrm>
          <a:prstGeom prst="rect">
            <a:avLst/>
          </a:prstGeom>
          <a:noFill/>
        </p:spPr>
        <p:txBody>
          <a:bodyPr wrap="square" lIns="0" tIns="0" rIns="0" bIns="0" anchor="t">
            <a:spAutoFit/>
          </a:bodyPr>
          <a:lstStyle/>
          <a:p>
            <a:pPr algn="l"/>
            <a:r>
              <a:rPr sz="4000" b="1" i="0">
                <a:solidFill>
                  <a:srgbClr val="2C2F21"/>
                </a:solidFill>
                <a:latin typeface="Bahnschrift SemiBold"/>
                <a:cs typeface="Bahnschrift SemiBold"/>
              </a:rPr>
              <a:t>Building Software with AI Assistants</a:t>
            </a:r>
          </a:p>
        </p:txBody>
      </p:sp>
      <p:sp>
        <p:nvSpPr>
          <p:cNvPr id="4" name="TextBox 3"/>
          <p:cNvSpPr txBox="1"/>
          <p:nvPr/>
        </p:nvSpPr>
        <p:spPr>
          <a:xfrm>
            <a:off x="1024128" y="3154680"/>
            <a:ext cx="9601200" cy="640080"/>
          </a:xfrm>
          <a:prstGeom prst="rect">
            <a:avLst/>
          </a:prstGeom>
          <a:noFill/>
        </p:spPr>
        <p:txBody>
          <a:bodyPr wrap="square" lIns="0" tIns="0" rIns="0" bIns="0" anchor="t">
            <a:spAutoFit/>
          </a:bodyPr>
          <a:lstStyle/>
          <a:p>
            <a:pPr algn="l"/>
            <a:r>
              <a:rPr sz="2800" b="0" i="0">
                <a:solidFill>
                  <a:srgbClr val="0E273F"/>
                </a:solidFill>
                <a:latin typeface="Bahnschrift Light"/>
                <a:cs typeface="Bahnschrift Light"/>
              </a:rPr>
              <a:t>Benefits and Limitations</a:t>
            </a:r>
          </a:p>
        </p:txBody>
      </p:sp>
      <p:sp>
        <p:nvSpPr>
          <p:cNvPr id="5" name="TextBox 4"/>
          <p:cNvSpPr txBox="1"/>
          <p:nvPr/>
        </p:nvSpPr>
        <p:spPr>
          <a:xfrm>
            <a:off x="1024128" y="4846320"/>
            <a:ext cx="8229600" cy="728405"/>
          </a:xfrm>
          <a:prstGeom prst="rect">
            <a:avLst/>
          </a:prstGeom>
          <a:noFill/>
        </p:spPr>
        <p:txBody>
          <a:bodyPr wrap="square" lIns="0" tIns="0" rIns="0" bIns="0" anchor="t">
            <a:spAutoFit/>
          </a:bodyPr>
          <a:lstStyle/>
          <a:p>
            <a:pPr algn="l">
              <a:spcAft>
                <a:spcPts val="400"/>
              </a:spcAft>
            </a:pPr>
            <a:r>
              <a:rPr sz="2400" b="1" i="0" dirty="0">
                <a:solidFill>
                  <a:srgbClr val="2C2F21"/>
                </a:solidFill>
                <a:latin typeface="Bahnschrift SemiBold"/>
                <a:cs typeface="Bahnschrift SemiBold"/>
              </a:rPr>
              <a:t>Yahya Emir</a:t>
            </a:r>
            <a:r>
              <a:rPr lang="tr-TR" sz="2400" b="1" i="0" dirty="0">
                <a:solidFill>
                  <a:srgbClr val="2C2F21"/>
                </a:solidFill>
                <a:latin typeface="Bahnschrift SemiBold"/>
                <a:cs typeface="Bahnschrift SemiBold"/>
              </a:rPr>
              <a:t> Soyer</a:t>
            </a:r>
            <a:endParaRPr sz="2400" b="1" i="0" dirty="0">
              <a:solidFill>
                <a:srgbClr val="2C2F21"/>
              </a:solidFill>
              <a:latin typeface="Bahnschrift SemiBold"/>
              <a:cs typeface="Bahnschrift SemiBold"/>
            </a:endParaRPr>
          </a:p>
          <a:p>
            <a:pPr algn="l"/>
            <a:r>
              <a:rPr lang="tr-TR" sz="2000" b="0" i="0" dirty="0">
                <a:solidFill>
                  <a:srgbClr val="7A6F5C"/>
                </a:solidFill>
                <a:latin typeface="Bahnschrift Light"/>
                <a:cs typeface="Bahnschrift Light"/>
              </a:rPr>
              <a:t>2694388 - </a:t>
            </a:r>
            <a:r>
              <a:rPr sz="2000" b="0" i="0" dirty="0">
                <a:solidFill>
                  <a:srgbClr val="7A6F5C"/>
                </a:solidFill>
                <a:latin typeface="Bahnschrift Light"/>
                <a:cs typeface="Bahnschrift Light"/>
              </a:rPr>
              <a:t>ENG 211</a:t>
            </a:r>
          </a:p>
        </p:txBody>
      </p:sp>
      <p:pic>
        <p:nvPicPr>
          <p:cNvPr id="7" name="Picture 6">
            <a:extLst>
              <a:ext uri="{FF2B5EF4-FFF2-40B4-BE49-F238E27FC236}">
                <a16:creationId xmlns:a16="http://schemas.microsoft.com/office/drawing/2014/main" id="{F6F5C02A-2CED-ED82-0A1D-76A5E51319C1}"/>
              </a:ext>
            </a:extLst>
          </p:cNvPr>
          <p:cNvPicPr>
            <a:picLocks noChangeAspect="1"/>
          </p:cNvPicPr>
          <p:nvPr/>
        </p:nvPicPr>
        <p:blipFill>
          <a:blip r:embed="rId3"/>
          <a:stretch>
            <a:fillRect/>
          </a:stretch>
        </p:blipFill>
        <p:spPr>
          <a:xfrm>
            <a:off x="5955681" y="4736525"/>
            <a:ext cx="5410200" cy="838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2C2F21"/>
        </a:solidFill>
        <a:effectLst/>
      </p:bgPr>
    </p:bg>
    <p:spTree>
      <p:nvGrpSpPr>
        <p:cNvPr id="1" name=""/>
        <p:cNvGrpSpPr/>
        <p:nvPr/>
      </p:nvGrpSpPr>
      <p:grpSpPr>
        <a:xfrm>
          <a:off x="0" y="0"/>
          <a:ext cx="0" cy="0"/>
          <a:chOff x="0" y="0"/>
          <a:chExt cx="0" cy="0"/>
        </a:xfrm>
      </p:grpSpPr>
      <p:sp>
        <p:nvSpPr>
          <p:cNvPr id="2" name="TextBox 1"/>
          <p:cNvSpPr txBox="1"/>
          <p:nvPr/>
        </p:nvSpPr>
        <p:spPr>
          <a:xfrm>
            <a:off x="914400" y="2377440"/>
            <a:ext cx="10332720" cy="1097280"/>
          </a:xfrm>
          <a:prstGeom prst="rect">
            <a:avLst/>
          </a:prstGeom>
          <a:noFill/>
        </p:spPr>
        <p:txBody>
          <a:bodyPr wrap="square" lIns="0" tIns="0" rIns="0" bIns="0" anchor="ctr">
            <a:spAutoFit/>
          </a:bodyPr>
          <a:lstStyle/>
          <a:p>
            <a:pPr algn="ctr"/>
            <a:r>
              <a:rPr sz="4800" b="1" i="0">
                <a:solidFill>
                  <a:srgbClr val="EBE3D8"/>
                </a:solidFill>
                <a:latin typeface="Bahnschrift SemiBold"/>
                <a:cs typeface="Bahnschrift SemiBold"/>
              </a:rPr>
              <a:t>Thank you.</a:t>
            </a:r>
          </a:p>
        </p:txBody>
      </p:sp>
      <p:sp>
        <p:nvSpPr>
          <p:cNvPr id="3" name="TextBox 2"/>
          <p:cNvSpPr txBox="1"/>
          <p:nvPr/>
        </p:nvSpPr>
        <p:spPr>
          <a:xfrm>
            <a:off x="914400" y="3657600"/>
            <a:ext cx="10332720" cy="822960"/>
          </a:xfrm>
          <a:prstGeom prst="rect">
            <a:avLst/>
          </a:prstGeom>
          <a:noFill/>
        </p:spPr>
        <p:txBody>
          <a:bodyPr wrap="square" lIns="0" tIns="0" rIns="0" bIns="0" anchor="t">
            <a:spAutoFit/>
          </a:bodyPr>
          <a:lstStyle/>
          <a:p>
            <a:pPr algn="ctr"/>
            <a:r>
              <a:rPr sz="3200" b="0" i="0">
                <a:solidFill>
                  <a:srgbClr val="A39481"/>
                </a:solidFill>
                <a:latin typeface="Bahnschrift Light"/>
                <a:cs typeface="Bahnschrift Light"/>
              </a:rPr>
              <a:t>Any questions?</a:t>
            </a:r>
          </a:p>
        </p:txBody>
      </p:sp>
      <p:sp>
        <p:nvSpPr>
          <p:cNvPr id="4" name="TextBox 3"/>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C9C4BE"/>
                </a:solidFill>
                <a:latin typeface="Bahnschrift Light"/>
                <a:cs typeface="Bahnschrift Light"/>
              </a:rPr>
              <a:t>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Outline</a:t>
            </a:r>
          </a:p>
        </p:txBody>
      </p:sp>
      <p:sp>
        <p:nvSpPr>
          <p:cNvPr id="3" name="TextBox 2"/>
          <p:cNvSpPr txBox="1"/>
          <p:nvPr/>
        </p:nvSpPr>
        <p:spPr>
          <a:xfrm>
            <a:off x="914400" y="2377440"/>
            <a:ext cx="10424160" cy="1236685"/>
          </a:xfrm>
          <a:prstGeom prst="rect">
            <a:avLst/>
          </a:prstGeom>
          <a:noFill/>
        </p:spPr>
        <p:txBody>
          <a:bodyPr wrap="square" lIns="0" tIns="0" rIns="0" bIns="0" anchor="t">
            <a:spAutoFit/>
          </a:bodyPr>
          <a:lstStyle/>
          <a:p>
            <a:pPr marL="384048" indent="-384048" algn="l">
              <a:lnSpc>
                <a:spcPct val="108000"/>
              </a:lnSpc>
              <a:spcAft>
                <a:spcPts val="2600"/>
              </a:spcAft>
            </a:pPr>
            <a:r>
              <a:rPr sz="2800" b="1" i="0" dirty="0">
                <a:solidFill>
                  <a:srgbClr val="0E273F"/>
                </a:solidFill>
                <a:latin typeface="Bahnschrift SemiBold"/>
                <a:cs typeface="Bahnschrift SemiBold"/>
              </a:rPr>
              <a:t>•  </a:t>
            </a:r>
            <a:r>
              <a:rPr lang="tr-TR" sz="2800" b="0" i="0" dirty="0" err="1">
                <a:solidFill>
                  <a:srgbClr val="2C2F21"/>
                </a:solidFill>
                <a:latin typeface="Bahnschrift Light"/>
                <a:cs typeface="Bahnschrift Light"/>
              </a:rPr>
              <a:t>What</a:t>
            </a:r>
            <a:r>
              <a:rPr lang="tr-TR" sz="2800" b="0" i="0" dirty="0">
                <a:solidFill>
                  <a:srgbClr val="2C2F21"/>
                </a:solidFill>
                <a:latin typeface="Bahnschrift Light"/>
                <a:cs typeface="Bahnschrift Light"/>
              </a:rPr>
              <a:t> A</a:t>
            </a:r>
            <a:r>
              <a:rPr sz="2800" b="0" i="0" dirty="0">
                <a:solidFill>
                  <a:srgbClr val="2C2F21"/>
                </a:solidFill>
                <a:latin typeface="Bahnschrift Light"/>
                <a:cs typeface="Bahnschrift Light"/>
              </a:rPr>
              <a:t>I assistants</a:t>
            </a:r>
            <a:r>
              <a:rPr lang="tr-TR" sz="2800" b="0" i="0" dirty="0">
                <a:solidFill>
                  <a:srgbClr val="2C2F21"/>
                </a:solidFill>
                <a:latin typeface="Bahnschrift Light"/>
                <a:cs typeface="Bahnschrift Light"/>
              </a:rPr>
              <a:t> do </a:t>
            </a:r>
            <a:r>
              <a:rPr lang="tr-TR" sz="2800" b="0" i="0" dirty="0" err="1">
                <a:solidFill>
                  <a:srgbClr val="2C2F21"/>
                </a:solidFill>
                <a:latin typeface="Bahnschrift Light"/>
                <a:cs typeface="Bahnschrift Light"/>
              </a:rPr>
              <a:t>well</a:t>
            </a:r>
            <a:endParaRPr sz="2800" b="0" i="0" dirty="0">
              <a:solidFill>
                <a:srgbClr val="2C2F21"/>
              </a:solidFill>
              <a:latin typeface="Bahnschrift Light"/>
              <a:cs typeface="Bahnschrift Light"/>
            </a:endParaRPr>
          </a:p>
          <a:p>
            <a:pPr marL="384048" indent="-384048" algn="l">
              <a:lnSpc>
                <a:spcPct val="108000"/>
              </a:lnSpc>
              <a:spcAft>
                <a:spcPts val="2600"/>
              </a:spcAft>
            </a:pPr>
            <a:r>
              <a:rPr sz="2800" b="1" i="0" dirty="0">
                <a:solidFill>
                  <a:srgbClr val="0E273F"/>
                </a:solidFill>
                <a:latin typeface="Bahnschrift SemiBold"/>
                <a:cs typeface="Bahnschrift SemiBold"/>
              </a:rPr>
              <a:t>• </a:t>
            </a:r>
            <a:r>
              <a:rPr lang="tr-TR" sz="2800" b="1" i="0" dirty="0">
                <a:solidFill>
                  <a:srgbClr val="0E273F"/>
                </a:solidFill>
                <a:latin typeface="Bahnschrift SemiBold"/>
                <a:cs typeface="Bahnschrift SemiBold"/>
              </a:rPr>
              <a:t> </a:t>
            </a:r>
            <a:r>
              <a:rPr lang="tr-TR" sz="2800" b="0" i="0" dirty="0" err="1">
                <a:solidFill>
                  <a:srgbClr val="2C2F21"/>
                </a:solidFill>
                <a:latin typeface="Bahnschrift Light"/>
                <a:cs typeface="Bahnschrift Light"/>
              </a:rPr>
              <a:t>Where</a:t>
            </a:r>
            <a:r>
              <a:rPr lang="tr-TR" sz="2800" b="0" i="0" dirty="0">
                <a:solidFill>
                  <a:srgbClr val="2C2F21"/>
                </a:solidFill>
                <a:latin typeface="Bahnschrift Light"/>
                <a:cs typeface="Bahnschrift Light"/>
              </a:rPr>
              <a:t> they </a:t>
            </a:r>
            <a:r>
              <a:rPr sz="2800" b="0" i="0" dirty="0">
                <a:solidFill>
                  <a:srgbClr val="2C2F21"/>
                </a:solidFill>
                <a:latin typeface="Bahnschrift Light"/>
                <a:cs typeface="Bahnschrift Light"/>
              </a:rPr>
              <a:t>still </a:t>
            </a:r>
            <a:r>
              <a:rPr lang="tr-TR" sz="2800" b="0" i="0" dirty="0" err="1">
                <a:solidFill>
                  <a:srgbClr val="2C2F21"/>
                </a:solidFill>
                <a:latin typeface="Bahnschrift Light"/>
                <a:cs typeface="Bahnschrift Light"/>
              </a:rPr>
              <a:t>fall</a:t>
            </a:r>
            <a:r>
              <a:rPr lang="tr-TR" sz="2800" b="0" i="0" dirty="0">
                <a:solidFill>
                  <a:srgbClr val="2C2F21"/>
                </a:solidFill>
                <a:latin typeface="Bahnschrift Light"/>
                <a:cs typeface="Bahnschrift Light"/>
              </a:rPr>
              <a:t> </a:t>
            </a:r>
            <a:r>
              <a:rPr lang="tr-TR" sz="2800" b="0" i="0" dirty="0" err="1">
                <a:solidFill>
                  <a:srgbClr val="2C2F21"/>
                </a:solidFill>
                <a:latin typeface="Bahnschrift Light"/>
                <a:cs typeface="Bahnschrift Light"/>
              </a:rPr>
              <a:t>short</a:t>
            </a:r>
            <a:endParaRPr sz="2800" b="0" i="0" dirty="0">
              <a:solidFill>
                <a:srgbClr val="2C2F21"/>
              </a:solidFill>
              <a:latin typeface="Bahnschrift Light"/>
              <a:cs typeface="Bahnschrift Light"/>
            </a:endParaRPr>
          </a:p>
        </p:txBody>
      </p:sp>
      <p:sp>
        <p:nvSpPr>
          <p:cNvPr id="5" name="TextBox 4"/>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Building software has four steps</a:t>
            </a:r>
          </a:p>
        </p:txBody>
      </p:sp>
      <p:sp>
        <p:nvSpPr>
          <p:cNvPr id="3" name="Rounded Rectangle 2"/>
          <p:cNvSpPr/>
          <p:nvPr/>
        </p:nvSpPr>
        <p:spPr>
          <a:xfrm>
            <a:off x="713232" y="1783080"/>
            <a:ext cx="2606040" cy="1783080"/>
          </a:xfrm>
          <a:prstGeom prst="roundRect">
            <a:avLst>
              <a:gd name="adj" fmla="val 8000"/>
            </a:avLst>
          </a:prstGeom>
          <a:solidFill>
            <a:srgbClr val="F4EFE7"/>
          </a:solidFill>
          <a:ln w="15875">
            <a:solidFill>
              <a:srgbClr val="A39481"/>
            </a:solidFill>
          </a:ln>
          <a:effectLst/>
        </p:spPr>
        <p:style>
          <a:lnRef idx="1">
            <a:schemeClr val="accent1"/>
          </a:lnRef>
          <a:fillRef idx="3">
            <a:schemeClr val="accent1"/>
          </a:fillRef>
          <a:effectRef idx="2">
            <a:schemeClr val="accent1"/>
          </a:effectRef>
          <a:fontRef idx="minor">
            <a:schemeClr val="lt1"/>
          </a:fontRef>
        </p:style>
        <p:txBody>
          <a:bodyPr wrap="square" rtlCol="0" anchor="ctr"/>
          <a:lstStyle/>
          <a:p>
            <a:pPr algn="ctr">
              <a:spcAft>
                <a:spcPts val="400"/>
              </a:spcAft>
            </a:pPr>
            <a:r>
              <a:rPr sz="3000" b="1" i="0">
                <a:solidFill>
                  <a:srgbClr val="0E273F"/>
                </a:solidFill>
                <a:latin typeface="Bahnschrift SemiBold"/>
                <a:cs typeface="Bahnschrift SemiBold"/>
              </a:rPr>
              <a:t>1</a:t>
            </a:r>
          </a:p>
          <a:p>
            <a:pPr algn="ctr">
              <a:lnSpc>
                <a:spcPct val="100000"/>
              </a:lnSpc>
            </a:pPr>
            <a:r>
              <a:rPr sz="2400" b="0" i="0">
                <a:solidFill>
                  <a:srgbClr val="2C2F21"/>
                </a:solidFill>
                <a:latin typeface="Bahnschrift Light"/>
                <a:cs typeface="Bahnschrift Light"/>
              </a:rPr>
              <a:t>Write</a:t>
            </a:r>
          </a:p>
          <a:p>
            <a:pPr algn="ctr">
              <a:lnSpc>
                <a:spcPct val="100000"/>
              </a:lnSpc>
            </a:pPr>
            <a:r>
              <a:rPr sz="2400" b="0" i="0">
                <a:solidFill>
                  <a:srgbClr val="2C2F21"/>
                </a:solidFill>
                <a:latin typeface="Bahnschrift Light"/>
                <a:cs typeface="Bahnschrift Light"/>
              </a:rPr>
              <a:t>the code</a:t>
            </a:r>
          </a:p>
        </p:txBody>
      </p:sp>
      <p:sp>
        <p:nvSpPr>
          <p:cNvPr id="4" name="Rounded Rectangle 3"/>
          <p:cNvSpPr/>
          <p:nvPr/>
        </p:nvSpPr>
        <p:spPr>
          <a:xfrm>
            <a:off x="3456432" y="1783080"/>
            <a:ext cx="2606040" cy="1783080"/>
          </a:xfrm>
          <a:prstGeom prst="roundRect">
            <a:avLst>
              <a:gd name="adj" fmla="val 8000"/>
            </a:avLst>
          </a:prstGeom>
          <a:solidFill>
            <a:srgbClr val="F4EFE7"/>
          </a:solidFill>
          <a:ln w="15875">
            <a:solidFill>
              <a:srgbClr val="A39481"/>
            </a:solidFill>
          </a:ln>
          <a:effectLst/>
        </p:spPr>
        <p:style>
          <a:lnRef idx="1">
            <a:schemeClr val="accent1"/>
          </a:lnRef>
          <a:fillRef idx="3">
            <a:schemeClr val="accent1"/>
          </a:fillRef>
          <a:effectRef idx="2">
            <a:schemeClr val="accent1"/>
          </a:effectRef>
          <a:fontRef idx="minor">
            <a:schemeClr val="lt1"/>
          </a:fontRef>
        </p:style>
        <p:txBody>
          <a:bodyPr wrap="square" rtlCol="0" anchor="ctr"/>
          <a:lstStyle/>
          <a:p>
            <a:pPr algn="ctr">
              <a:spcAft>
                <a:spcPts val="400"/>
              </a:spcAft>
            </a:pPr>
            <a:r>
              <a:rPr sz="3000" b="1" i="0">
                <a:solidFill>
                  <a:srgbClr val="0E273F"/>
                </a:solidFill>
                <a:latin typeface="Bahnschrift SemiBold"/>
                <a:cs typeface="Bahnschrift SemiBold"/>
              </a:rPr>
              <a:t>2</a:t>
            </a:r>
          </a:p>
          <a:p>
            <a:pPr algn="ctr">
              <a:lnSpc>
                <a:spcPct val="100000"/>
              </a:lnSpc>
            </a:pPr>
            <a:r>
              <a:rPr sz="2400" b="0" i="0">
                <a:solidFill>
                  <a:srgbClr val="2C2F21"/>
                </a:solidFill>
                <a:latin typeface="Bahnschrift Light"/>
                <a:cs typeface="Bahnschrift Light"/>
              </a:rPr>
              <a:t>Organize</a:t>
            </a:r>
          </a:p>
          <a:p>
            <a:pPr algn="ctr">
              <a:lnSpc>
                <a:spcPct val="100000"/>
              </a:lnSpc>
            </a:pPr>
            <a:r>
              <a:rPr sz="2400" b="0" i="0">
                <a:solidFill>
                  <a:srgbClr val="2C2F21"/>
                </a:solidFill>
                <a:latin typeface="Bahnschrift Light"/>
                <a:cs typeface="Bahnschrift Light"/>
              </a:rPr>
              <a:t>the changes</a:t>
            </a:r>
          </a:p>
        </p:txBody>
      </p:sp>
      <p:sp>
        <p:nvSpPr>
          <p:cNvPr id="5" name="Rounded Rectangle 4"/>
          <p:cNvSpPr/>
          <p:nvPr/>
        </p:nvSpPr>
        <p:spPr>
          <a:xfrm>
            <a:off x="6199632" y="1783080"/>
            <a:ext cx="2606040" cy="1783080"/>
          </a:xfrm>
          <a:prstGeom prst="roundRect">
            <a:avLst>
              <a:gd name="adj" fmla="val 8000"/>
            </a:avLst>
          </a:prstGeom>
          <a:solidFill>
            <a:srgbClr val="F4EFE7"/>
          </a:solidFill>
          <a:ln w="15875">
            <a:solidFill>
              <a:srgbClr val="A39481"/>
            </a:solidFill>
          </a:ln>
          <a:effectLst/>
        </p:spPr>
        <p:style>
          <a:lnRef idx="1">
            <a:schemeClr val="accent1"/>
          </a:lnRef>
          <a:fillRef idx="3">
            <a:schemeClr val="accent1"/>
          </a:fillRef>
          <a:effectRef idx="2">
            <a:schemeClr val="accent1"/>
          </a:effectRef>
          <a:fontRef idx="minor">
            <a:schemeClr val="lt1"/>
          </a:fontRef>
        </p:style>
        <p:txBody>
          <a:bodyPr wrap="square" rtlCol="0" anchor="ctr"/>
          <a:lstStyle/>
          <a:p>
            <a:pPr algn="ctr">
              <a:spcAft>
                <a:spcPts val="400"/>
              </a:spcAft>
            </a:pPr>
            <a:r>
              <a:rPr sz="3000" b="1" i="0">
                <a:solidFill>
                  <a:srgbClr val="0E273F"/>
                </a:solidFill>
                <a:latin typeface="Bahnschrift SemiBold"/>
                <a:cs typeface="Bahnschrift SemiBold"/>
              </a:rPr>
              <a:t>3</a:t>
            </a:r>
          </a:p>
          <a:p>
            <a:pPr algn="ctr">
              <a:lnSpc>
                <a:spcPct val="100000"/>
              </a:lnSpc>
            </a:pPr>
            <a:r>
              <a:rPr sz="2400" b="0" i="0">
                <a:solidFill>
                  <a:srgbClr val="2C2F21"/>
                </a:solidFill>
                <a:latin typeface="Bahnschrift Light"/>
                <a:cs typeface="Bahnschrift Light"/>
              </a:rPr>
              <a:t>Publish</a:t>
            </a:r>
          </a:p>
          <a:p>
            <a:pPr algn="ctr">
              <a:lnSpc>
                <a:spcPct val="100000"/>
              </a:lnSpc>
            </a:pPr>
            <a:r>
              <a:rPr sz="2400" b="0" i="0">
                <a:solidFill>
                  <a:srgbClr val="2C2F21"/>
                </a:solidFill>
                <a:latin typeface="Bahnschrift Light"/>
                <a:cs typeface="Bahnschrift Light"/>
              </a:rPr>
              <a:t>it online</a:t>
            </a:r>
          </a:p>
        </p:txBody>
      </p:sp>
      <p:sp>
        <p:nvSpPr>
          <p:cNvPr id="6" name="Rounded Rectangle 5"/>
          <p:cNvSpPr/>
          <p:nvPr/>
        </p:nvSpPr>
        <p:spPr>
          <a:xfrm>
            <a:off x="8942832" y="1783080"/>
            <a:ext cx="2606040" cy="1783080"/>
          </a:xfrm>
          <a:prstGeom prst="roundRect">
            <a:avLst>
              <a:gd name="adj" fmla="val 8000"/>
            </a:avLst>
          </a:prstGeom>
          <a:solidFill>
            <a:srgbClr val="F4EFE7"/>
          </a:solidFill>
          <a:ln w="15875">
            <a:solidFill>
              <a:srgbClr val="A39481"/>
            </a:solidFill>
          </a:ln>
          <a:effectLst/>
        </p:spPr>
        <p:style>
          <a:lnRef idx="1">
            <a:schemeClr val="accent1"/>
          </a:lnRef>
          <a:fillRef idx="3">
            <a:schemeClr val="accent1"/>
          </a:fillRef>
          <a:effectRef idx="2">
            <a:schemeClr val="accent1"/>
          </a:effectRef>
          <a:fontRef idx="minor">
            <a:schemeClr val="lt1"/>
          </a:fontRef>
        </p:style>
        <p:txBody>
          <a:bodyPr wrap="square" rtlCol="0" anchor="ctr"/>
          <a:lstStyle/>
          <a:p>
            <a:pPr algn="ctr">
              <a:spcAft>
                <a:spcPts val="400"/>
              </a:spcAft>
            </a:pPr>
            <a:r>
              <a:rPr sz="3000" b="1" i="0">
                <a:solidFill>
                  <a:srgbClr val="0E273F"/>
                </a:solidFill>
                <a:latin typeface="Bahnschrift SemiBold"/>
                <a:cs typeface="Bahnschrift SemiBold"/>
              </a:rPr>
              <a:t>4</a:t>
            </a:r>
          </a:p>
          <a:p>
            <a:pPr algn="ctr">
              <a:lnSpc>
                <a:spcPct val="100000"/>
              </a:lnSpc>
            </a:pPr>
            <a:r>
              <a:rPr sz="2400" b="0" i="0">
                <a:solidFill>
                  <a:srgbClr val="2C2F21"/>
                </a:solidFill>
                <a:latin typeface="Bahnschrift Light"/>
                <a:cs typeface="Bahnschrift Light"/>
              </a:rPr>
              <a:t>Repair</a:t>
            </a:r>
          </a:p>
          <a:p>
            <a:pPr algn="ctr">
              <a:lnSpc>
                <a:spcPct val="100000"/>
              </a:lnSpc>
            </a:pPr>
            <a:r>
              <a:rPr sz="2400" b="0" i="0">
                <a:solidFill>
                  <a:srgbClr val="2C2F21"/>
                </a:solidFill>
                <a:latin typeface="Bahnschrift Light"/>
                <a:cs typeface="Bahnschrift Light"/>
              </a:rPr>
              <a:t>the mistakes</a:t>
            </a:r>
          </a:p>
        </p:txBody>
      </p:sp>
      <p:sp>
        <p:nvSpPr>
          <p:cNvPr id="7" name="TextBox 6"/>
          <p:cNvSpPr txBox="1"/>
          <p:nvPr/>
        </p:nvSpPr>
        <p:spPr>
          <a:xfrm>
            <a:off x="713232" y="4206240"/>
            <a:ext cx="10789920" cy="1463040"/>
          </a:xfrm>
          <a:prstGeom prst="rect">
            <a:avLst/>
          </a:prstGeom>
          <a:noFill/>
        </p:spPr>
        <p:txBody>
          <a:bodyPr wrap="square" lIns="0" tIns="0" rIns="0" bIns="0" anchor="ctr">
            <a:spAutoFit/>
          </a:bodyPr>
          <a:lstStyle/>
          <a:p>
            <a:pPr algn="ctr"/>
            <a:r>
              <a:rPr sz="6000" b="1" i="0">
                <a:solidFill>
                  <a:srgbClr val="0E273F"/>
                </a:solidFill>
                <a:latin typeface="Bahnschrift SemiBold"/>
                <a:cs typeface="Bahnschrift SemiBold"/>
              </a:rPr>
              <a:t>84%</a:t>
            </a:r>
          </a:p>
          <a:p>
            <a:pPr algn="ctr"/>
            <a:r>
              <a:rPr sz="2600" b="0" i="0">
                <a:solidFill>
                  <a:srgbClr val="2C2F21"/>
                </a:solidFill>
                <a:latin typeface="Bahnschrift Light"/>
                <a:cs typeface="Bahnschrift Light"/>
              </a:rPr>
              <a:t>of developers use or plan to use AI tools in their work</a:t>
            </a:r>
          </a:p>
        </p:txBody>
      </p:sp>
      <p:sp>
        <p:nvSpPr>
          <p:cNvPr id="8" name="TextBox 7"/>
          <p:cNvSpPr txBox="1"/>
          <p:nvPr/>
        </p:nvSpPr>
        <p:spPr>
          <a:xfrm>
            <a:off x="713232" y="6355080"/>
            <a:ext cx="8229600" cy="411480"/>
          </a:xfrm>
          <a:prstGeom prst="rect">
            <a:avLst/>
          </a:prstGeom>
          <a:noFill/>
        </p:spPr>
        <p:txBody>
          <a:bodyPr wrap="square" lIns="0" tIns="0" rIns="0" bIns="0" anchor="t">
            <a:spAutoFit/>
          </a:bodyPr>
          <a:lstStyle/>
          <a:p>
            <a:pPr algn="l"/>
            <a:r>
              <a:rPr sz="1800" b="0" i="1">
                <a:solidFill>
                  <a:srgbClr val="7A6F5C"/>
                </a:solidFill>
                <a:latin typeface="Bahnschrift Light"/>
                <a:cs typeface="Bahnschrift Light"/>
              </a:rPr>
              <a:t>(Stack Overflow, 2025)</a:t>
            </a:r>
          </a:p>
        </p:txBody>
      </p:sp>
      <p:sp>
        <p:nvSpPr>
          <p:cNvPr id="9" name="TextBox 8"/>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AI now helps at every step</a:t>
            </a:r>
          </a:p>
        </p:txBody>
      </p:sp>
      <p:sp>
        <p:nvSpPr>
          <p:cNvPr id="3" name="TextBox 2"/>
          <p:cNvSpPr txBox="1"/>
          <p:nvPr/>
        </p:nvSpPr>
        <p:spPr>
          <a:xfrm>
            <a:off x="914400" y="2148840"/>
            <a:ext cx="10424160" cy="4023360"/>
          </a:xfrm>
          <a:prstGeom prst="rect">
            <a:avLst/>
          </a:prstGeom>
          <a:noFill/>
        </p:spPr>
        <p:txBody>
          <a:bodyPr wrap="square" lIns="0" tIns="0" rIns="0" bIns="0" anchor="t">
            <a:spAutoFit/>
          </a:bodyPr>
          <a:lstStyle/>
          <a:p>
            <a:pPr marL="384048" indent="-384048" algn="l">
              <a:lnSpc>
                <a:spcPct val="108000"/>
              </a:lnSpc>
              <a:spcAft>
                <a:spcPts val="2400"/>
              </a:spcAft>
            </a:pPr>
            <a:r>
              <a:rPr sz="2600" b="1" i="0">
                <a:solidFill>
                  <a:srgbClr val="0E273F"/>
                </a:solidFill>
                <a:latin typeface="Bahnschrift SemiBold"/>
                <a:cs typeface="Bahnschrift SemiBold"/>
              </a:rPr>
              <a:t>•  Write: </a:t>
            </a:r>
            <a:r>
              <a:rPr sz="2600" b="0" i="0">
                <a:solidFill>
                  <a:srgbClr val="2C2F21"/>
                </a:solidFill>
                <a:latin typeface="Bahnschrift Light"/>
                <a:cs typeface="Bahnschrift Light"/>
              </a:rPr>
              <a:t>it drafts routine code in seconds</a:t>
            </a:r>
          </a:p>
          <a:p>
            <a:pPr marL="384048" indent="-384048" algn="l">
              <a:lnSpc>
                <a:spcPct val="108000"/>
              </a:lnSpc>
              <a:spcAft>
                <a:spcPts val="2400"/>
              </a:spcAft>
            </a:pPr>
            <a:r>
              <a:rPr sz="2600" b="1" i="0">
                <a:solidFill>
                  <a:srgbClr val="0E273F"/>
                </a:solidFill>
                <a:latin typeface="Bahnschrift SemiBold"/>
                <a:cs typeface="Bahnschrift SemiBold"/>
              </a:rPr>
              <a:t>•  Organize: </a:t>
            </a:r>
            <a:r>
              <a:rPr sz="2600" b="0" i="0">
                <a:solidFill>
                  <a:srgbClr val="2C2F21"/>
                </a:solidFill>
                <a:latin typeface="Bahnschrift Light"/>
                <a:cs typeface="Bahnschrift Light"/>
              </a:rPr>
              <a:t>it explains and tracks the changes</a:t>
            </a:r>
          </a:p>
          <a:p>
            <a:pPr marL="384048" indent="-384048" algn="l">
              <a:lnSpc>
                <a:spcPct val="108000"/>
              </a:lnSpc>
              <a:spcAft>
                <a:spcPts val="2400"/>
              </a:spcAft>
            </a:pPr>
            <a:r>
              <a:rPr sz="2600" b="1" i="0">
                <a:solidFill>
                  <a:srgbClr val="0E273F"/>
                </a:solidFill>
                <a:latin typeface="Bahnschrift SemiBold"/>
                <a:cs typeface="Bahnschrift SemiBold"/>
              </a:rPr>
              <a:t>•  Publish: </a:t>
            </a:r>
            <a:r>
              <a:rPr sz="2600" b="0" i="0">
                <a:solidFill>
                  <a:srgbClr val="2C2F21"/>
                </a:solidFill>
                <a:latin typeface="Bahnschrift Light"/>
                <a:cs typeface="Bahnschrift Light"/>
              </a:rPr>
              <a:t>it gives clear guidance, step by step</a:t>
            </a:r>
          </a:p>
          <a:p>
            <a:pPr marL="384048" indent="-384048" algn="l">
              <a:lnSpc>
                <a:spcPct val="108000"/>
              </a:lnSpc>
              <a:spcAft>
                <a:spcPts val="2400"/>
              </a:spcAft>
            </a:pPr>
            <a:r>
              <a:rPr sz="2600" b="1" i="0">
                <a:solidFill>
                  <a:srgbClr val="0E273F"/>
                </a:solidFill>
                <a:latin typeface="Bahnschrift SemiBold"/>
                <a:cs typeface="Bahnschrift SemiBold"/>
              </a:rPr>
              <a:t>•  Repair: </a:t>
            </a:r>
            <a:r>
              <a:rPr sz="2600" b="0" i="0">
                <a:solidFill>
                  <a:srgbClr val="2C2F21"/>
                </a:solidFill>
                <a:latin typeface="Bahnschrift Light"/>
                <a:cs typeface="Bahnschrift Light"/>
              </a:rPr>
              <a:t>it finds and fixes many bugs</a:t>
            </a:r>
          </a:p>
        </p:txBody>
      </p:sp>
      <p:sp>
        <p:nvSpPr>
          <p:cNvPr id="5" name="TextBox 4"/>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The repair skill improved very fast</a:t>
            </a:r>
          </a:p>
        </p:txBody>
      </p:sp>
      <p:sp>
        <p:nvSpPr>
          <p:cNvPr id="3" name="TextBox 2"/>
          <p:cNvSpPr txBox="1"/>
          <p:nvPr/>
        </p:nvSpPr>
        <p:spPr>
          <a:xfrm>
            <a:off x="713232" y="1920240"/>
            <a:ext cx="5212080" cy="3840480"/>
          </a:xfrm>
          <a:prstGeom prst="rect">
            <a:avLst/>
          </a:prstGeom>
          <a:noFill/>
        </p:spPr>
        <p:txBody>
          <a:bodyPr wrap="square" lIns="0" tIns="0" rIns="0" bIns="0" anchor="t">
            <a:spAutoFit/>
          </a:bodyPr>
          <a:lstStyle/>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The test: real bugs taken from real software projects</a:t>
            </a:r>
          </a:p>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In 2023, AI systems fixed only 4.4%</a:t>
            </a:r>
          </a:p>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One year later they fixed 71.7%</a:t>
            </a:r>
          </a:p>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By 2025: close to human performance</a:t>
            </a:r>
          </a:p>
        </p:txBody>
      </p:sp>
      <p:sp>
        <p:nvSpPr>
          <p:cNvPr id="4" name="TextBox 3"/>
          <p:cNvSpPr txBox="1"/>
          <p:nvPr/>
        </p:nvSpPr>
        <p:spPr>
          <a:xfrm>
            <a:off x="6492240" y="1417320"/>
            <a:ext cx="5120640" cy="685800"/>
          </a:xfrm>
          <a:prstGeom prst="rect">
            <a:avLst/>
          </a:prstGeom>
          <a:noFill/>
        </p:spPr>
        <p:txBody>
          <a:bodyPr wrap="square" lIns="0" tIns="0" rIns="0" bIns="0" anchor="t">
            <a:spAutoFit/>
          </a:bodyPr>
          <a:lstStyle/>
          <a:p>
            <a:pPr algn="l">
              <a:lnSpc>
                <a:spcPct val="105000"/>
              </a:lnSpc>
            </a:pPr>
            <a:r>
              <a:rPr sz="1600" b="1" i="0">
                <a:solidFill>
                  <a:srgbClr val="2C2F21"/>
                </a:solidFill>
                <a:latin typeface="Bahnschrift Light"/>
                <a:cs typeface="Bahnschrift Light"/>
              </a:rPr>
              <a:t>Figure 1</a:t>
            </a:r>
          </a:p>
          <a:p>
            <a:pPr algn="l">
              <a:lnSpc>
                <a:spcPct val="105000"/>
              </a:lnSpc>
            </a:pPr>
            <a:r>
              <a:rPr sz="1600" b="0" i="1">
                <a:solidFill>
                  <a:srgbClr val="2C2F21"/>
                </a:solidFill>
                <a:latin typeface="Bahnschrift Light"/>
                <a:cs typeface="Bahnschrift Light"/>
              </a:rPr>
              <a:t>AI results on a standard test of real software bugs</a:t>
            </a:r>
          </a:p>
        </p:txBody>
      </p:sp>
      <p:pic>
        <p:nvPicPr>
          <p:cNvPr id="5" name="Picture 4" descr="chart_bugs.png"/>
          <p:cNvPicPr>
            <a:picLocks noChangeAspect="1"/>
          </p:cNvPicPr>
          <p:nvPr/>
        </p:nvPicPr>
        <p:blipFill>
          <a:blip r:embed="rId3"/>
          <a:stretch>
            <a:fillRect/>
          </a:stretch>
        </p:blipFill>
        <p:spPr>
          <a:xfrm>
            <a:off x="6583680" y="2194560"/>
            <a:ext cx="4846320" cy="3015772"/>
          </a:xfrm>
          <a:prstGeom prst="rect">
            <a:avLst/>
          </a:prstGeom>
        </p:spPr>
      </p:pic>
      <p:sp>
        <p:nvSpPr>
          <p:cNvPr id="6" name="TextBox 5"/>
          <p:cNvSpPr txBox="1"/>
          <p:nvPr/>
        </p:nvSpPr>
        <p:spPr>
          <a:xfrm>
            <a:off x="6583680" y="5411499"/>
            <a:ext cx="4937760" cy="411480"/>
          </a:xfrm>
          <a:prstGeom prst="rect">
            <a:avLst/>
          </a:prstGeom>
          <a:noFill/>
        </p:spPr>
        <p:txBody>
          <a:bodyPr wrap="square" lIns="0" tIns="0" rIns="0" bIns="0" anchor="t">
            <a:spAutoFit/>
          </a:bodyPr>
          <a:lstStyle/>
          <a:p>
            <a:pPr algn="l"/>
            <a:r>
              <a:rPr sz="1800" b="0" i="1">
                <a:solidFill>
                  <a:srgbClr val="7A6F5C"/>
                </a:solidFill>
                <a:latin typeface="Bahnschrift Light"/>
                <a:cs typeface="Bahnschrift Light"/>
              </a:rPr>
              <a:t>(Stanford University, 2026)</a:t>
            </a:r>
          </a:p>
        </p:txBody>
      </p:sp>
      <p:sp>
        <p:nvSpPr>
          <p:cNvPr id="7" name="TextBox 6"/>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AI still makes hidden mistakes</a:t>
            </a:r>
          </a:p>
        </p:txBody>
      </p:sp>
      <p:sp>
        <p:nvSpPr>
          <p:cNvPr id="3" name="TextBox 2"/>
          <p:cNvSpPr txBox="1"/>
          <p:nvPr/>
        </p:nvSpPr>
        <p:spPr>
          <a:xfrm>
            <a:off x="914400" y="2148840"/>
            <a:ext cx="10424160" cy="4023360"/>
          </a:xfrm>
          <a:prstGeom prst="rect">
            <a:avLst/>
          </a:prstGeom>
          <a:noFill/>
        </p:spPr>
        <p:txBody>
          <a:bodyPr wrap="square" lIns="0" tIns="0" rIns="0" bIns="0" anchor="t">
            <a:spAutoFit/>
          </a:bodyPr>
          <a:lstStyle/>
          <a:p>
            <a:pPr marL="384048" indent="-384048" algn="l">
              <a:lnSpc>
                <a:spcPct val="108000"/>
              </a:lnSpc>
              <a:spcAft>
                <a:spcPts val="2400"/>
              </a:spcAft>
            </a:pPr>
            <a:r>
              <a:rPr sz="2600" b="1" i="0">
                <a:solidFill>
                  <a:srgbClr val="0E273F"/>
                </a:solidFill>
                <a:latin typeface="Bahnschrift SemiBold"/>
                <a:cs typeface="Bahnschrift SemiBold"/>
              </a:rPr>
              <a:t>•  </a:t>
            </a:r>
            <a:r>
              <a:rPr sz="2600" b="0" i="0">
                <a:solidFill>
                  <a:srgbClr val="2C2F21"/>
                </a:solidFill>
                <a:latin typeface="Bahnschrift Light"/>
                <a:cs typeface="Bahnschrift Light"/>
              </a:rPr>
              <a:t>AI answers are often almost right, and that hides the mistakes</a:t>
            </a:r>
          </a:p>
          <a:p>
            <a:pPr marL="384048" indent="-384048" algn="l">
              <a:lnSpc>
                <a:spcPct val="108000"/>
              </a:lnSpc>
              <a:spcAft>
                <a:spcPts val="2400"/>
              </a:spcAft>
            </a:pPr>
            <a:r>
              <a:rPr sz="2600" b="1" i="0">
                <a:solidFill>
                  <a:srgbClr val="0E273F"/>
                </a:solidFill>
                <a:latin typeface="Bahnschrift SemiBold"/>
                <a:cs typeface="Bahnschrift SemiBold"/>
              </a:rPr>
              <a:t>•  </a:t>
            </a:r>
            <a:r>
              <a:rPr sz="2600" b="0" i="0">
                <a:solidFill>
                  <a:srgbClr val="2C2F21"/>
                </a:solidFill>
                <a:latin typeface="Bahnschrift Light"/>
                <a:cs typeface="Bahnschrift Light"/>
              </a:rPr>
              <a:t>66% of developers name this as their top frustration</a:t>
            </a:r>
          </a:p>
          <a:p>
            <a:pPr marL="384048" indent="-384048" algn="l">
              <a:lnSpc>
                <a:spcPct val="108000"/>
              </a:lnSpc>
              <a:spcAft>
                <a:spcPts val="2400"/>
              </a:spcAft>
            </a:pPr>
            <a:r>
              <a:rPr sz="2600" b="1" i="0">
                <a:solidFill>
                  <a:srgbClr val="0E273F"/>
                </a:solidFill>
                <a:latin typeface="Bahnschrift SemiBold"/>
                <a:cs typeface="Bahnschrift SemiBold"/>
              </a:rPr>
              <a:t>•  </a:t>
            </a:r>
            <a:r>
              <a:rPr sz="2600" b="0" i="0">
                <a:solidFill>
                  <a:srgbClr val="2C2F21"/>
                </a:solidFill>
                <a:latin typeface="Bahnschrift Light"/>
                <a:cs typeface="Bahnschrift Light"/>
              </a:rPr>
              <a:t>46% distrust AI accuracy, while only 33% trust it</a:t>
            </a:r>
          </a:p>
          <a:p>
            <a:pPr marL="384048" indent="-384048" algn="l">
              <a:lnSpc>
                <a:spcPct val="108000"/>
              </a:lnSpc>
              <a:spcAft>
                <a:spcPts val="2400"/>
              </a:spcAft>
            </a:pPr>
            <a:r>
              <a:rPr sz="2600" b="1" i="0">
                <a:solidFill>
                  <a:srgbClr val="0E273F"/>
                </a:solidFill>
                <a:latin typeface="Bahnschrift SemiBold"/>
                <a:cs typeface="Bahnschrift SemiBold"/>
              </a:rPr>
              <a:t>•  </a:t>
            </a:r>
            <a:r>
              <a:rPr sz="2600" b="0" i="0">
                <a:solidFill>
                  <a:srgbClr val="2C2F21"/>
                </a:solidFill>
                <a:latin typeface="Bahnschrift Light"/>
                <a:cs typeface="Bahnschrift Light"/>
              </a:rPr>
              <a:t>Every suggestion still needs human checking</a:t>
            </a:r>
          </a:p>
        </p:txBody>
      </p:sp>
      <p:sp>
        <p:nvSpPr>
          <p:cNvPr id="5" name="TextBox 4"/>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Feeling faster is not being faster</a:t>
            </a:r>
          </a:p>
        </p:txBody>
      </p:sp>
      <p:sp>
        <p:nvSpPr>
          <p:cNvPr id="3" name="TextBox 2"/>
          <p:cNvSpPr txBox="1"/>
          <p:nvPr/>
        </p:nvSpPr>
        <p:spPr>
          <a:xfrm>
            <a:off x="713232" y="1417320"/>
            <a:ext cx="6035040" cy="685800"/>
          </a:xfrm>
          <a:prstGeom prst="rect">
            <a:avLst/>
          </a:prstGeom>
          <a:noFill/>
        </p:spPr>
        <p:txBody>
          <a:bodyPr wrap="square" lIns="0" tIns="0" rIns="0" bIns="0" anchor="t">
            <a:spAutoFit/>
          </a:bodyPr>
          <a:lstStyle/>
          <a:p>
            <a:pPr algn="l">
              <a:lnSpc>
                <a:spcPct val="105000"/>
              </a:lnSpc>
            </a:pPr>
            <a:r>
              <a:rPr sz="1600" b="1" i="0">
                <a:solidFill>
                  <a:srgbClr val="2C2F21"/>
                </a:solidFill>
                <a:latin typeface="Bahnschrift Light"/>
                <a:cs typeface="Bahnschrift Light"/>
              </a:rPr>
              <a:t>Figure 2</a:t>
            </a:r>
          </a:p>
          <a:p>
            <a:pPr algn="l">
              <a:lnSpc>
                <a:spcPct val="105000"/>
              </a:lnSpc>
            </a:pPr>
            <a:r>
              <a:rPr sz="1600" b="0" i="1">
                <a:solidFill>
                  <a:srgbClr val="2C2F21"/>
                </a:solidFill>
                <a:latin typeface="Bahnschrift Light"/>
                <a:cs typeface="Bahnschrift Light"/>
              </a:rPr>
              <a:t>Expected, believed, and measured speed with AI</a:t>
            </a:r>
          </a:p>
        </p:txBody>
      </p:sp>
      <p:pic>
        <p:nvPicPr>
          <p:cNvPr id="4" name="Picture 3" descr="chart_speed.png"/>
          <p:cNvPicPr>
            <a:picLocks noChangeAspect="1"/>
          </p:cNvPicPr>
          <p:nvPr/>
        </p:nvPicPr>
        <p:blipFill>
          <a:blip r:embed="rId3"/>
          <a:stretch>
            <a:fillRect/>
          </a:stretch>
        </p:blipFill>
        <p:spPr>
          <a:xfrm>
            <a:off x="777240" y="2240280"/>
            <a:ext cx="5577840" cy="3515923"/>
          </a:xfrm>
          <a:prstGeom prst="rect">
            <a:avLst/>
          </a:prstGeom>
        </p:spPr>
      </p:pic>
      <p:sp>
        <p:nvSpPr>
          <p:cNvPr id="5" name="TextBox 4"/>
          <p:cNvSpPr txBox="1"/>
          <p:nvPr/>
        </p:nvSpPr>
        <p:spPr>
          <a:xfrm>
            <a:off x="777240" y="5939083"/>
            <a:ext cx="5486400" cy="411480"/>
          </a:xfrm>
          <a:prstGeom prst="rect">
            <a:avLst/>
          </a:prstGeom>
          <a:noFill/>
        </p:spPr>
        <p:txBody>
          <a:bodyPr wrap="square" lIns="0" tIns="0" rIns="0" bIns="0" anchor="t">
            <a:spAutoFit/>
          </a:bodyPr>
          <a:lstStyle/>
          <a:p>
            <a:pPr algn="l"/>
            <a:r>
              <a:rPr sz="1800" b="0" i="1">
                <a:solidFill>
                  <a:srgbClr val="7A6F5C"/>
                </a:solidFill>
                <a:latin typeface="Bahnschrift Light"/>
                <a:cs typeface="Bahnschrift Light"/>
              </a:rPr>
              <a:t>(METR, 2025)</a:t>
            </a:r>
          </a:p>
        </p:txBody>
      </p:sp>
      <p:sp>
        <p:nvSpPr>
          <p:cNvPr id="6" name="TextBox 5"/>
          <p:cNvSpPr txBox="1"/>
          <p:nvPr/>
        </p:nvSpPr>
        <p:spPr>
          <a:xfrm>
            <a:off x="6903720" y="2240280"/>
            <a:ext cx="4663440" cy="3474720"/>
          </a:xfrm>
          <a:prstGeom prst="rect">
            <a:avLst/>
          </a:prstGeom>
          <a:noFill/>
        </p:spPr>
        <p:txBody>
          <a:bodyPr wrap="square" lIns="0" tIns="0" rIns="0" bIns="0" anchor="t">
            <a:spAutoFit/>
          </a:bodyPr>
          <a:lstStyle/>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The study: 16 experienced developers, 246 real tasks</a:t>
            </a:r>
          </a:p>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They believed AI made them about 20% faster</a:t>
            </a:r>
          </a:p>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Measured result: 19% slower</a:t>
            </a:r>
          </a:p>
        </p:txBody>
      </p:sp>
      <p:sp>
        <p:nvSpPr>
          <p:cNvPr id="7" name="TextBox 6"/>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Conclusion</a:t>
            </a:r>
          </a:p>
        </p:txBody>
      </p:sp>
      <p:sp>
        <p:nvSpPr>
          <p:cNvPr id="3" name="TextBox 2"/>
          <p:cNvSpPr txBox="1"/>
          <p:nvPr/>
        </p:nvSpPr>
        <p:spPr>
          <a:xfrm>
            <a:off x="914400" y="1691640"/>
            <a:ext cx="10424160" cy="2743200"/>
          </a:xfrm>
          <a:prstGeom prst="rect">
            <a:avLst/>
          </a:prstGeom>
          <a:noFill/>
        </p:spPr>
        <p:txBody>
          <a:bodyPr wrap="square" lIns="0" tIns="0" rIns="0" bIns="0" anchor="t">
            <a:spAutoFit/>
          </a:bodyPr>
          <a:lstStyle/>
          <a:p>
            <a:pPr marL="384048" indent="-384048" algn="l">
              <a:lnSpc>
                <a:spcPct val="108000"/>
              </a:lnSpc>
              <a:spcAft>
                <a:spcPts val="1800"/>
              </a:spcAft>
            </a:pPr>
            <a:r>
              <a:rPr sz="2600" b="1" i="0">
                <a:solidFill>
                  <a:srgbClr val="0E273F"/>
                </a:solidFill>
                <a:latin typeface="Bahnschrift SemiBold"/>
                <a:cs typeface="Bahnschrift SemiBold"/>
              </a:rPr>
              <a:t>•  </a:t>
            </a:r>
            <a:r>
              <a:rPr sz="2600" b="0" i="0">
                <a:solidFill>
                  <a:srgbClr val="2C2F21"/>
                </a:solidFill>
                <a:latin typeface="Bahnschrift Light"/>
                <a:cs typeface="Bahnschrift Light"/>
              </a:rPr>
              <a:t>AI assistants now help at all four steps of building software</a:t>
            </a:r>
          </a:p>
          <a:p>
            <a:pPr marL="384048" indent="-384048" algn="l">
              <a:lnSpc>
                <a:spcPct val="108000"/>
              </a:lnSpc>
              <a:spcAft>
                <a:spcPts val="1800"/>
              </a:spcAft>
            </a:pPr>
            <a:r>
              <a:rPr sz="2600" b="1" i="0">
                <a:solidFill>
                  <a:srgbClr val="0E273F"/>
                </a:solidFill>
                <a:latin typeface="Bahnschrift SemiBold"/>
                <a:cs typeface="Bahnschrift SemiBold"/>
              </a:rPr>
              <a:t>•  </a:t>
            </a:r>
            <a:r>
              <a:rPr sz="2600" b="0" i="0">
                <a:solidFill>
                  <a:srgbClr val="2C2F21"/>
                </a:solidFill>
                <a:latin typeface="Bahnschrift Light"/>
                <a:cs typeface="Bahnschrift Light"/>
              </a:rPr>
              <a:t>The largest gains: routine writing and repairs</a:t>
            </a:r>
          </a:p>
          <a:p>
            <a:pPr marL="384048" indent="-384048" algn="l">
              <a:lnSpc>
                <a:spcPct val="108000"/>
              </a:lnSpc>
              <a:spcAft>
                <a:spcPts val="1800"/>
              </a:spcAft>
            </a:pPr>
            <a:r>
              <a:rPr sz="2600" b="1" i="0">
                <a:solidFill>
                  <a:srgbClr val="0E273F"/>
                </a:solidFill>
                <a:latin typeface="Bahnschrift SemiBold"/>
                <a:cs typeface="Bahnschrift SemiBold"/>
              </a:rPr>
              <a:t>•  </a:t>
            </a:r>
            <a:r>
              <a:rPr sz="2600" b="0" i="0">
                <a:solidFill>
                  <a:srgbClr val="2C2F21"/>
                </a:solidFill>
                <a:latin typeface="Bahnschrift Light"/>
                <a:cs typeface="Bahnschrift Light"/>
              </a:rPr>
              <a:t>The limits: hidden mistakes and false confidence</a:t>
            </a:r>
          </a:p>
        </p:txBody>
      </p:sp>
      <p:sp>
        <p:nvSpPr>
          <p:cNvPr id="4" name="Rounded Rectangle 3"/>
          <p:cNvSpPr/>
          <p:nvPr/>
        </p:nvSpPr>
        <p:spPr>
          <a:xfrm>
            <a:off x="822960" y="4572000"/>
            <a:ext cx="10515600" cy="1417320"/>
          </a:xfrm>
          <a:prstGeom prst="roundRect">
            <a:avLst>
              <a:gd name="adj" fmla="val 5000"/>
            </a:avLst>
          </a:prstGeom>
          <a:solidFill>
            <a:srgbClr val="0E273F"/>
          </a:solidFill>
          <a:ln>
            <a:noFill/>
          </a:ln>
          <a:effectLst/>
        </p:spPr>
        <p:style>
          <a:lnRef idx="1">
            <a:schemeClr val="accent1"/>
          </a:lnRef>
          <a:fillRef idx="3">
            <a:schemeClr val="accent1"/>
          </a:fillRef>
          <a:effectRef idx="2">
            <a:schemeClr val="accent1"/>
          </a:effectRef>
          <a:fontRef idx="minor">
            <a:schemeClr val="lt1"/>
          </a:fontRef>
        </p:style>
        <p:txBody>
          <a:bodyPr wrap="square" lIns="320040" rIns="320040" rtlCol="0" anchor="ctr"/>
          <a:lstStyle/>
          <a:p>
            <a:pPr algn="ctr">
              <a:lnSpc>
                <a:spcPct val="112000"/>
              </a:lnSpc>
            </a:pPr>
            <a:r>
              <a:rPr sz="2600" b="0" i="0">
                <a:solidFill>
                  <a:srgbClr val="EBE3D8"/>
                </a:solidFill>
                <a:latin typeface="Bahnschrift SemiBold"/>
                <a:cs typeface="Bahnschrift SemiBold"/>
              </a:rPr>
              <a:t>AI can help build the whole product. It still needs a person who understands what they are building.</a:t>
            </a:r>
          </a:p>
        </p:txBody>
      </p:sp>
      <p:sp>
        <p:nvSpPr>
          <p:cNvPr id="5" name="TextBox 4"/>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502920"/>
            <a:ext cx="10881360" cy="822960"/>
          </a:xfrm>
          <a:prstGeom prst="rect">
            <a:avLst/>
          </a:prstGeom>
          <a:noFill/>
        </p:spPr>
        <p:txBody>
          <a:bodyPr wrap="square" lIns="0" tIns="0" rIns="0" bIns="0" anchor="t">
            <a:spAutoFit/>
          </a:bodyPr>
          <a:lstStyle/>
          <a:p>
            <a:pPr algn="ctr"/>
            <a:r>
              <a:rPr sz="3200" b="1" i="0">
                <a:solidFill>
                  <a:srgbClr val="2C2F21"/>
                </a:solidFill>
                <a:latin typeface="Bahnschrift SemiBold"/>
                <a:cs typeface="Bahnschrift SemiBold"/>
              </a:rPr>
              <a:t>References</a:t>
            </a:r>
          </a:p>
        </p:txBody>
      </p:sp>
      <p:sp>
        <p:nvSpPr>
          <p:cNvPr id="3" name="TextBox 2"/>
          <p:cNvSpPr txBox="1"/>
          <p:nvPr/>
        </p:nvSpPr>
        <p:spPr>
          <a:xfrm>
            <a:off x="914400" y="1920240"/>
            <a:ext cx="10332720" cy="4206240"/>
          </a:xfrm>
          <a:prstGeom prst="rect">
            <a:avLst/>
          </a:prstGeom>
          <a:noFill/>
        </p:spPr>
        <p:txBody>
          <a:bodyPr wrap="square" lIns="0" tIns="0" rIns="0" bIns="0" anchor="t">
            <a:spAutoFit/>
          </a:bodyPr>
          <a:lstStyle/>
          <a:p>
            <a:pPr marL="411480" indent="-411480" algn="l">
              <a:lnSpc>
                <a:spcPct val="140000"/>
              </a:lnSpc>
              <a:spcAft>
                <a:spcPts val="3000"/>
              </a:spcAft>
            </a:pPr>
            <a:r>
              <a:rPr sz="1800" b="0" i="0">
                <a:solidFill>
                  <a:srgbClr val="2C2F21"/>
                </a:solidFill>
                <a:latin typeface="Bahnschrift Light"/>
                <a:cs typeface="Bahnschrift Light"/>
              </a:rPr>
              <a:t>METR. (2025). Measuring the impact of early 2025 AI on experienced open source developer productivity (arXiv:2507.09089). arXiv. https://arxiv.org/abs/2507.09089</a:t>
            </a:r>
          </a:p>
          <a:p>
            <a:pPr marL="411480" indent="-411480" algn="l">
              <a:lnSpc>
                <a:spcPct val="140000"/>
              </a:lnSpc>
              <a:spcAft>
                <a:spcPts val="3000"/>
              </a:spcAft>
            </a:pPr>
            <a:r>
              <a:rPr sz="1800" b="0" i="0">
                <a:solidFill>
                  <a:srgbClr val="2C2F21"/>
                </a:solidFill>
                <a:latin typeface="Bahnschrift Light"/>
                <a:cs typeface="Bahnschrift Light"/>
              </a:rPr>
              <a:t>Stack Overflow. (2025). 2025 developer survey. https://survey.stackoverflow.co/2025/</a:t>
            </a:r>
          </a:p>
          <a:p>
            <a:pPr marL="411480" indent="-411480" algn="l">
              <a:lnSpc>
                <a:spcPct val="140000"/>
              </a:lnSpc>
              <a:spcAft>
                <a:spcPts val="3000"/>
              </a:spcAft>
            </a:pPr>
            <a:r>
              <a:rPr sz="1800" b="0" i="0">
                <a:solidFill>
                  <a:srgbClr val="2C2F21"/>
                </a:solidFill>
                <a:latin typeface="Bahnschrift Light"/>
                <a:cs typeface="Bahnschrift Light"/>
              </a:rPr>
              <a:t>Stanford University. (2026). Artificial intelligence index report 2026. Stanford Institute for Human Centered Artificial Intelligence. https://hai.stanford.edu/ai-index/2026-ai-index-report</a:t>
            </a:r>
          </a:p>
        </p:txBody>
      </p:sp>
      <p:sp>
        <p:nvSpPr>
          <p:cNvPr id="4" name="TextBox 3"/>
          <p:cNvSpPr txBox="1"/>
          <p:nvPr/>
        </p:nvSpPr>
        <p:spPr>
          <a:xfrm>
            <a:off x="914400" y="5806440"/>
            <a:ext cx="10332720" cy="457200"/>
          </a:xfrm>
          <a:prstGeom prst="rect">
            <a:avLst/>
          </a:prstGeom>
          <a:noFill/>
        </p:spPr>
        <p:txBody>
          <a:bodyPr wrap="square" lIns="0" tIns="0" rIns="0" bIns="0" anchor="t">
            <a:spAutoFit/>
          </a:bodyPr>
          <a:lstStyle/>
          <a:p>
            <a:pPr algn="l"/>
            <a:r>
              <a:rPr sz="1600" b="0" i="1">
                <a:solidFill>
                  <a:srgbClr val="7A6F5C"/>
                </a:solidFill>
                <a:latin typeface="Bahnschrift Light"/>
                <a:cs typeface="Bahnschrift Light"/>
              </a:rPr>
              <a:t>Both charts were made by the presenter using the data sources above.</a:t>
            </a:r>
          </a:p>
        </p:txBody>
      </p:sp>
      <p:sp>
        <p:nvSpPr>
          <p:cNvPr id="5" name="TextBox 4"/>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10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1346</Words>
  <Application>Microsoft Macintosh PowerPoint</Application>
  <PresentationFormat>Widescreen</PresentationFormat>
  <Paragraphs>83</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Bahnschrift Light</vt:lpstr>
      <vt:lpstr>Bahnschrift SemiBold</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Yahya Emir Soyer</cp:lastModifiedBy>
  <cp:revision>4</cp:revision>
  <dcterms:created xsi:type="dcterms:W3CDTF">2013-01-27T09:14:16Z</dcterms:created>
  <dcterms:modified xsi:type="dcterms:W3CDTF">2026-06-12T11:38:07Z</dcterms:modified>
  <cp:category/>
</cp:coreProperties>
</file>